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18"/>
  </p:notesMasterIdLst>
  <p:sldIdLst>
    <p:sldId id="290" r:id="rId2"/>
    <p:sldId id="277" r:id="rId3"/>
    <p:sldId id="287" r:id="rId4"/>
    <p:sldId id="288" r:id="rId5"/>
    <p:sldId id="311" r:id="rId6"/>
    <p:sldId id="289" r:id="rId7"/>
    <p:sldId id="291" r:id="rId8"/>
    <p:sldId id="295" r:id="rId9"/>
    <p:sldId id="296" r:id="rId10"/>
    <p:sldId id="293" r:id="rId11"/>
    <p:sldId id="292" r:id="rId12"/>
    <p:sldId id="294" r:id="rId13"/>
    <p:sldId id="297" r:id="rId14"/>
    <p:sldId id="298" r:id="rId15"/>
    <p:sldId id="299" r:id="rId16"/>
    <p:sldId id="300" r:id="rId1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C6F"/>
    <a:srgbClr val="0E9BAA"/>
    <a:srgbClr val="FD8B8E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A0A72-BFB2-4511-A360-6DFDD903FCAA}" type="doc">
      <dgm:prSet loTypeId="urn:microsoft.com/office/officeart/2008/layout/AlternatingHexagons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5DE3BBAA-3347-416D-967C-73F681271090}">
      <dgm:prSet phldrT="[Text]"/>
      <dgm:spPr>
        <a:solidFill>
          <a:srgbClr val="E2087A"/>
        </a:solid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All potential hazard should be identified, listed out and addressed</a:t>
          </a:r>
          <a:endParaRPr lang="en-MY" dirty="0">
            <a:solidFill>
              <a:schemeClr val="tx1"/>
            </a:solidFill>
          </a:endParaRPr>
        </a:p>
      </dgm:t>
    </dgm:pt>
    <dgm:pt modelId="{3F2BF8AF-B064-447C-8D0C-825C03746149}" type="parTrans" cxnId="{856EA503-A8FA-4658-ACE3-6096CD434876}">
      <dgm:prSet/>
      <dgm:spPr/>
      <dgm:t>
        <a:bodyPr/>
        <a:lstStyle/>
        <a:p>
          <a:endParaRPr lang="en-MY"/>
        </a:p>
      </dgm:t>
    </dgm:pt>
    <dgm:pt modelId="{B769A510-25AA-4A92-8DA5-091037667FBA}" type="sibTrans" cxnId="{856EA503-A8FA-4658-ACE3-6096CD434876}">
      <dgm:prSet/>
      <dgm:spPr>
        <a:solidFill>
          <a:srgbClr val="FD4031"/>
        </a:solid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Task-specific risk assessment for work near water should be conducted by a competent person</a:t>
          </a:r>
          <a:endParaRPr lang="en-MY" dirty="0">
            <a:solidFill>
              <a:schemeClr val="tx1"/>
            </a:solidFill>
          </a:endParaRPr>
        </a:p>
      </dgm:t>
    </dgm:pt>
    <dgm:pt modelId="{798C887A-1668-455A-900D-C2FC65489E4D}">
      <dgm:prSet phldrT="[Text]"/>
      <dgm:spPr>
        <a:solidFill>
          <a:srgbClr val="D89C24"/>
        </a:solid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Safe work method should be properly implemented according to the safety plan</a:t>
          </a:r>
          <a:endParaRPr lang="en-MY" dirty="0">
            <a:solidFill>
              <a:schemeClr val="tx1"/>
            </a:solidFill>
          </a:endParaRPr>
        </a:p>
      </dgm:t>
    </dgm:pt>
    <dgm:pt modelId="{75408474-65A6-4E41-AF7A-5E2D6FA8043E}" type="parTrans" cxnId="{7CC0857E-867B-4C22-A42E-AFFDF6449D35}">
      <dgm:prSet/>
      <dgm:spPr/>
      <dgm:t>
        <a:bodyPr/>
        <a:lstStyle/>
        <a:p>
          <a:endParaRPr lang="en-MY"/>
        </a:p>
      </dgm:t>
    </dgm:pt>
    <dgm:pt modelId="{92D90853-202E-4F44-B0B7-CB2ED7E6B62D}" type="sibTrans" cxnId="{7CC0857E-867B-4C22-A42E-AFFDF6449D3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Assess the area of work and ground conditions, is it waterlogged and slippery</a:t>
          </a:r>
          <a:endParaRPr lang="en-MY" dirty="0">
            <a:solidFill>
              <a:schemeClr val="tx1"/>
            </a:solidFill>
          </a:endParaRPr>
        </a:p>
      </dgm:t>
    </dgm:pt>
    <dgm:pt modelId="{96A5BE59-9DB0-4B0C-8851-B1A0A73191A2}" type="pres">
      <dgm:prSet presAssocID="{5C3A0A72-BFB2-4511-A360-6DFDD903FCA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D79E417C-2542-4AAD-B0FF-1A3F0F9E9EFD}" type="pres">
      <dgm:prSet presAssocID="{5DE3BBAA-3347-416D-967C-73F681271090}" presName="composite" presStyleCnt="0"/>
      <dgm:spPr/>
    </dgm:pt>
    <dgm:pt modelId="{2AD910D5-4523-4744-BA44-D6187BFC3027}" type="pres">
      <dgm:prSet presAssocID="{5DE3BBAA-3347-416D-967C-73F681271090}" presName="Parent1" presStyleLbl="node1" presStyleIdx="0" presStyleCnt="4" custLinFactNeighborX="-84586" custLinFactNeighborY="840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3751F9D-0335-44DD-87D3-70F364A8D6F3}" type="pres">
      <dgm:prSet presAssocID="{5DE3BBAA-3347-416D-967C-73F68127109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8AB501B-34FF-4390-9EC4-9CFC9E255C28}" type="pres">
      <dgm:prSet presAssocID="{5DE3BBAA-3347-416D-967C-73F681271090}" presName="BalanceSpacing" presStyleCnt="0"/>
      <dgm:spPr/>
    </dgm:pt>
    <dgm:pt modelId="{E8C3A563-D898-44E1-A7A1-F2A4199B4CD1}" type="pres">
      <dgm:prSet presAssocID="{5DE3BBAA-3347-416D-967C-73F681271090}" presName="BalanceSpacing1" presStyleCnt="0"/>
      <dgm:spPr/>
    </dgm:pt>
    <dgm:pt modelId="{A5A0AA34-1022-4413-B67B-2BB755BE1874}" type="pres">
      <dgm:prSet presAssocID="{B769A510-25AA-4A92-8DA5-091037667FBA}" presName="Accent1Text" presStyleLbl="node1" presStyleIdx="1" presStyleCnt="4" custLinFactNeighborX="-84692" custLinFactNeighborY="3471"/>
      <dgm:spPr/>
      <dgm:t>
        <a:bodyPr/>
        <a:lstStyle/>
        <a:p>
          <a:endParaRPr lang="en-MY"/>
        </a:p>
      </dgm:t>
    </dgm:pt>
    <dgm:pt modelId="{EB6F2BE4-6A66-49F7-ADA1-57371BA99968}" type="pres">
      <dgm:prSet presAssocID="{B769A510-25AA-4A92-8DA5-091037667FBA}" presName="spaceBetweenRectangles" presStyleCnt="0"/>
      <dgm:spPr/>
    </dgm:pt>
    <dgm:pt modelId="{C76CA123-6AC5-4C77-9C3A-0758D2D35BFA}" type="pres">
      <dgm:prSet presAssocID="{798C887A-1668-455A-900D-C2FC65489E4D}" presName="composite" presStyleCnt="0"/>
      <dgm:spPr/>
    </dgm:pt>
    <dgm:pt modelId="{8AC70457-77C5-417D-9E98-47BB57036896}" type="pres">
      <dgm:prSet presAssocID="{798C887A-1668-455A-900D-C2FC65489E4D}" presName="Parent1" presStyleLbl="node1" presStyleIdx="2" presStyleCnt="4" custLinFactNeighborX="81779" custLinFactNeighborY="-815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D60B7B0-644E-4E3F-A3A9-A36AAF70F061}" type="pres">
      <dgm:prSet presAssocID="{798C887A-1668-455A-900D-C2FC65489E4D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7F2294D-6408-48AC-ACE2-CCDD9615C024}" type="pres">
      <dgm:prSet presAssocID="{798C887A-1668-455A-900D-C2FC65489E4D}" presName="BalanceSpacing" presStyleCnt="0"/>
      <dgm:spPr/>
    </dgm:pt>
    <dgm:pt modelId="{A2B3A2D5-34F1-4A3B-8EF0-749AF1CAEFE4}" type="pres">
      <dgm:prSet presAssocID="{798C887A-1668-455A-900D-C2FC65489E4D}" presName="BalanceSpacing1" presStyleCnt="0"/>
      <dgm:spPr/>
    </dgm:pt>
    <dgm:pt modelId="{E9D00F17-1B9C-4244-87EE-BC6B32756CA4}" type="pres">
      <dgm:prSet presAssocID="{92D90853-202E-4F44-B0B7-CB2ED7E6B62D}" presName="Accent1Text" presStyleLbl="node1" presStyleIdx="3" presStyleCnt="4" custLinFactNeighborX="82313" custLinFactNeighborY="-2205"/>
      <dgm:spPr/>
      <dgm:t>
        <a:bodyPr/>
        <a:lstStyle/>
        <a:p>
          <a:endParaRPr lang="en-MY"/>
        </a:p>
      </dgm:t>
    </dgm:pt>
  </dgm:ptLst>
  <dgm:cxnLst>
    <dgm:cxn modelId="{12F656B8-A7AA-45AC-B594-5E689817ABC1}" type="presOf" srcId="{5C3A0A72-BFB2-4511-A360-6DFDD903FCAA}" destId="{96A5BE59-9DB0-4B0C-8851-B1A0A73191A2}" srcOrd="0" destOrd="0" presId="urn:microsoft.com/office/officeart/2008/layout/AlternatingHexagons"/>
    <dgm:cxn modelId="{856EA503-A8FA-4658-ACE3-6096CD434876}" srcId="{5C3A0A72-BFB2-4511-A360-6DFDD903FCAA}" destId="{5DE3BBAA-3347-416D-967C-73F681271090}" srcOrd="0" destOrd="0" parTransId="{3F2BF8AF-B064-447C-8D0C-825C03746149}" sibTransId="{B769A510-25AA-4A92-8DA5-091037667FBA}"/>
    <dgm:cxn modelId="{7CC0857E-867B-4C22-A42E-AFFDF6449D35}" srcId="{5C3A0A72-BFB2-4511-A360-6DFDD903FCAA}" destId="{798C887A-1668-455A-900D-C2FC65489E4D}" srcOrd="1" destOrd="0" parTransId="{75408474-65A6-4E41-AF7A-5E2D6FA8043E}" sibTransId="{92D90853-202E-4F44-B0B7-CB2ED7E6B62D}"/>
    <dgm:cxn modelId="{FE0DB992-6417-435E-B9D6-7D74FB6FA08C}" type="presOf" srcId="{798C887A-1668-455A-900D-C2FC65489E4D}" destId="{8AC70457-77C5-417D-9E98-47BB57036896}" srcOrd="0" destOrd="0" presId="urn:microsoft.com/office/officeart/2008/layout/AlternatingHexagons"/>
    <dgm:cxn modelId="{AF1458A7-D606-4D3C-92AC-0EB8312A6F40}" type="presOf" srcId="{5DE3BBAA-3347-416D-967C-73F681271090}" destId="{2AD910D5-4523-4744-BA44-D6187BFC3027}" srcOrd="0" destOrd="0" presId="urn:microsoft.com/office/officeart/2008/layout/AlternatingHexagons"/>
    <dgm:cxn modelId="{A6571AC2-B298-4B72-9E06-E79C9EBE96D0}" type="presOf" srcId="{B769A510-25AA-4A92-8DA5-091037667FBA}" destId="{A5A0AA34-1022-4413-B67B-2BB755BE1874}" srcOrd="0" destOrd="0" presId="urn:microsoft.com/office/officeart/2008/layout/AlternatingHexagons"/>
    <dgm:cxn modelId="{BA3B1BF2-8725-413D-8B7E-3F6C81401B50}" type="presOf" srcId="{92D90853-202E-4F44-B0B7-CB2ED7E6B62D}" destId="{E9D00F17-1B9C-4244-87EE-BC6B32756CA4}" srcOrd="0" destOrd="0" presId="urn:microsoft.com/office/officeart/2008/layout/AlternatingHexagons"/>
    <dgm:cxn modelId="{054BF897-201C-44C4-A46A-7C82AB6ABA38}" type="presParOf" srcId="{96A5BE59-9DB0-4B0C-8851-B1A0A73191A2}" destId="{D79E417C-2542-4AAD-B0FF-1A3F0F9E9EFD}" srcOrd="0" destOrd="0" presId="urn:microsoft.com/office/officeart/2008/layout/AlternatingHexagons"/>
    <dgm:cxn modelId="{6EB1E5C4-67DD-4990-B446-25B3757D58AB}" type="presParOf" srcId="{D79E417C-2542-4AAD-B0FF-1A3F0F9E9EFD}" destId="{2AD910D5-4523-4744-BA44-D6187BFC3027}" srcOrd="0" destOrd="0" presId="urn:microsoft.com/office/officeart/2008/layout/AlternatingHexagons"/>
    <dgm:cxn modelId="{3BB0D885-DF4D-4FCA-BA43-335040C6998C}" type="presParOf" srcId="{D79E417C-2542-4AAD-B0FF-1A3F0F9E9EFD}" destId="{23751F9D-0335-44DD-87D3-70F364A8D6F3}" srcOrd="1" destOrd="0" presId="urn:microsoft.com/office/officeart/2008/layout/AlternatingHexagons"/>
    <dgm:cxn modelId="{ED925766-9DAB-4086-AADB-E1B7BA16CB32}" type="presParOf" srcId="{D79E417C-2542-4AAD-B0FF-1A3F0F9E9EFD}" destId="{A8AB501B-34FF-4390-9EC4-9CFC9E255C28}" srcOrd="2" destOrd="0" presId="urn:microsoft.com/office/officeart/2008/layout/AlternatingHexagons"/>
    <dgm:cxn modelId="{BA498AE6-613C-453F-88CA-BA9D5B0649C0}" type="presParOf" srcId="{D79E417C-2542-4AAD-B0FF-1A3F0F9E9EFD}" destId="{E8C3A563-D898-44E1-A7A1-F2A4199B4CD1}" srcOrd="3" destOrd="0" presId="urn:microsoft.com/office/officeart/2008/layout/AlternatingHexagons"/>
    <dgm:cxn modelId="{E33DB06E-5082-4FFE-8AC4-84AEE1FBD4CF}" type="presParOf" srcId="{D79E417C-2542-4AAD-B0FF-1A3F0F9E9EFD}" destId="{A5A0AA34-1022-4413-B67B-2BB755BE1874}" srcOrd="4" destOrd="0" presId="urn:microsoft.com/office/officeart/2008/layout/AlternatingHexagons"/>
    <dgm:cxn modelId="{A3EDADC3-4308-4500-9E7A-C783BDE6F502}" type="presParOf" srcId="{96A5BE59-9DB0-4B0C-8851-B1A0A73191A2}" destId="{EB6F2BE4-6A66-49F7-ADA1-57371BA99968}" srcOrd="1" destOrd="0" presId="urn:microsoft.com/office/officeart/2008/layout/AlternatingHexagons"/>
    <dgm:cxn modelId="{7FFB3879-944E-48E3-98A0-D3095E774ED6}" type="presParOf" srcId="{96A5BE59-9DB0-4B0C-8851-B1A0A73191A2}" destId="{C76CA123-6AC5-4C77-9C3A-0758D2D35BFA}" srcOrd="2" destOrd="0" presId="urn:microsoft.com/office/officeart/2008/layout/AlternatingHexagons"/>
    <dgm:cxn modelId="{931795FD-0B01-45F1-A75D-8BF935AF340A}" type="presParOf" srcId="{C76CA123-6AC5-4C77-9C3A-0758D2D35BFA}" destId="{8AC70457-77C5-417D-9E98-47BB57036896}" srcOrd="0" destOrd="0" presId="urn:microsoft.com/office/officeart/2008/layout/AlternatingHexagons"/>
    <dgm:cxn modelId="{09ADB22A-034A-4EB9-ABC2-A53CD4009066}" type="presParOf" srcId="{C76CA123-6AC5-4C77-9C3A-0758D2D35BFA}" destId="{FD60B7B0-644E-4E3F-A3A9-A36AAF70F061}" srcOrd="1" destOrd="0" presId="urn:microsoft.com/office/officeart/2008/layout/AlternatingHexagons"/>
    <dgm:cxn modelId="{B2207DF4-1E43-440B-8A78-CD40E0D73A3A}" type="presParOf" srcId="{C76CA123-6AC5-4C77-9C3A-0758D2D35BFA}" destId="{A7F2294D-6408-48AC-ACE2-CCDD9615C024}" srcOrd="2" destOrd="0" presId="urn:microsoft.com/office/officeart/2008/layout/AlternatingHexagons"/>
    <dgm:cxn modelId="{3D28FA44-8980-461B-AFB9-8ABBA7057D88}" type="presParOf" srcId="{C76CA123-6AC5-4C77-9C3A-0758D2D35BFA}" destId="{A2B3A2D5-34F1-4A3B-8EF0-749AF1CAEFE4}" srcOrd="3" destOrd="0" presId="urn:microsoft.com/office/officeart/2008/layout/AlternatingHexagons"/>
    <dgm:cxn modelId="{20122EA3-68AC-47BC-B30F-69B89D399D03}" type="presParOf" srcId="{C76CA123-6AC5-4C77-9C3A-0758D2D35BFA}" destId="{E9D00F17-1B9C-4244-87EE-BC6B32756CA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6/8/2018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5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96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92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8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2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9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11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6/8/2018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6/8/2018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6/8/2018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6/8/2018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6/8/2018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6/8/2018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6/8/2018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6/8/2018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6/8/2018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6/8/2018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6/8/2018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6/8/2018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8.jpe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6.png"/><Relationship Id="rId10" Type="http://schemas.openxmlformats.org/officeDocument/2006/relationships/image" Target="../media/image40.jpe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" y="5608073"/>
            <a:ext cx="6461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Cambria" panose="02040503050406030204" pitchFamily="18" charset="0"/>
              </a:rPr>
              <a:t>TOOLBOX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“KESELAMATAN BEKERJA DI KAWASAN BERHAMPIRAN AIR”</a:t>
            </a:r>
          </a:p>
          <a:p>
            <a:pPr algn="ctr"/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Cambria" panose="02040503050406030204" pitchFamily="18" charset="0"/>
              </a:rPr>
              <a:t>Department of Technical Liaison</a:t>
            </a:r>
            <a:endParaRPr 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346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	: 08 August 2018</a:t>
            </a:r>
          </a:p>
          <a:p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Time	: 8.30 am</a:t>
            </a:r>
          </a:p>
          <a:p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	: HQ KSSB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6135"/>
          <a:stretch/>
        </p:blipFill>
        <p:spPr>
          <a:xfrm>
            <a:off x="1282459" y="1265818"/>
            <a:ext cx="8783391" cy="5535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6420" r="6338" b="9073"/>
          <a:stretch/>
        </p:blipFill>
        <p:spPr>
          <a:xfrm>
            <a:off x="10001455" y="1348072"/>
            <a:ext cx="2096760" cy="14140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10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208825" y="2493691"/>
            <a:ext cx="12098215" cy="682174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81430" y="474144"/>
            <a:ext cx="4893612" cy="536673"/>
          </a:xfrm>
          <a:prstGeom prst="roundRect">
            <a:avLst>
              <a:gd name="adj" fmla="val 23354"/>
            </a:avLst>
          </a:prstGeom>
          <a:blipFill>
            <a:blip r:embed="rId7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CONTROL MEASURE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527" y="1300881"/>
            <a:ext cx="1179694" cy="598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5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11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43377" y="1168388"/>
            <a:ext cx="1086333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dirty="0" smtClean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MAKE SURE THE FOLLOWING SAFETY EQUIPMENT IS IN THE WORK AREA </a:t>
            </a:r>
          </a:p>
          <a:p>
            <a:endParaRPr lang="en-MY" dirty="0" smtClean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81430" y="474144"/>
            <a:ext cx="4893612" cy="536673"/>
          </a:xfrm>
          <a:prstGeom prst="roundRect">
            <a:avLst>
              <a:gd name="adj" fmla="val 23354"/>
            </a:avLst>
          </a:prstGeom>
          <a:blipFill>
            <a:blip r:embed="rId5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CONTROL MEASURE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11571" r="3220" b="9511"/>
          <a:stretch/>
        </p:blipFill>
        <p:spPr>
          <a:xfrm>
            <a:off x="558085" y="1847116"/>
            <a:ext cx="2883478" cy="1933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" name="Picture 2" descr="Image result for life r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748">
            <a:off x="4528678" y="1767074"/>
            <a:ext cx="3129379" cy="20824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40" y="1797886"/>
            <a:ext cx="3065420" cy="1977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37" y="4317763"/>
            <a:ext cx="26193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8" descr="Image result for sunblock and sunscre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36" y="4109770"/>
            <a:ext cx="2932954" cy="1475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02" y="5045573"/>
            <a:ext cx="2193165" cy="1644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/>
          <a:srcRect l="34788" t="31311" r="34271" b="28745"/>
          <a:stretch/>
        </p:blipFill>
        <p:spPr>
          <a:xfrm>
            <a:off x="710168" y="4109770"/>
            <a:ext cx="3286539" cy="2385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94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06588" y="0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638" y="321972"/>
            <a:ext cx="6064438" cy="78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SAFE USE OF LIFEJACKET/ BUOYANCY AID</a:t>
            </a:r>
            <a:endParaRPr lang="en-MY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317" y="1601229"/>
            <a:ext cx="821698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MY" sz="2600" dirty="0" smtClean="0"/>
              <a:t>The </a:t>
            </a:r>
            <a:r>
              <a:rPr lang="en-MY" sz="2600" dirty="0" smtClean="0">
                <a:solidFill>
                  <a:srgbClr val="FF0000"/>
                </a:solidFill>
              </a:rPr>
              <a:t>lifejacket/buoyancy</a:t>
            </a:r>
            <a:r>
              <a:rPr lang="en-MY" sz="2600" dirty="0" smtClean="0"/>
              <a:t> </a:t>
            </a:r>
            <a:r>
              <a:rPr lang="en-MY" sz="2600" dirty="0" smtClean="0">
                <a:solidFill>
                  <a:srgbClr val="FF0000"/>
                </a:solidFill>
              </a:rPr>
              <a:t>aid</a:t>
            </a:r>
            <a:r>
              <a:rPr lang="en-MY" sz="2600" dirty="0" smtClean="0"/>
              <a:t> should be </a:t>
            </a:r>
            <a:r>
              <a:rPr lang="en-MY" sz="2600" dirty="0" smtClean="0">
                <a:solidFill>
                  <a:srgbClr val="FF0000"/>
                </a:solidFill>
              </a:rPr>
              <a:t>provided</a:t>
            </a:r>
            <a:r>
              <a:rPr lang="en-MY" sz="2600" dirty="0" smtClean="0"/>
              <a:t> with a </a:t>
            </a:r>
            <a:r>
              <a:rPr lang="en-MY" sz="2600" dirty="0" smtClean="0">
                <a:solidFill>
                  <a:srgbClr val="FF0000"/>
                </a:solidFill>
              </a:rPr>
              <a:t>whistle</a:t>
            </a:r>
            <a:r>
              <a:rPr lang="en-MY" sz="2600" dirty="0" smtClean="0"/>
              <a:t> and/or a </a:t>
            </a:r>
            <a:r>
              <a:rPr lang="en-MY" sz="2600" dirty="0" smtClean="0">
                <a:solidFill>
                  <a:srgbClr val="FF0000"/>
                </a:solidFill>
              </a:rPr>
              <a:t>self-activating light </a:t>
            </a:r>
            <a:r>
              <a:rPr lang="en-MY" sz="2600" dirty="0" smtClean="0"/>
              <a:t>in order to aid locating the wearer and facilitating rescue</a:t>
            </a:r>
          </a:p>
          <a:p>
            <a:pPr algn="just"/>
            <a:endParaRPr lang="en-MY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MY" sz="2600" dirty="0" smtClean="0"/>
              <a:t>The lifejackets/buoyancy aids should be </a:t>
            </a:r>
            <a:r>
              <a:rPr lang="en-MY" sz="2600" dirty="0" smtClean="0">
                <a:solidFill>
                  <a:srgbClr val="FF0000"/>
                </a:solidFill>
              </a:rPr>
              <a:t>inspected</a:t>
            </a:r>
            <a:r>
              <a:rPr lang="en-MY" sz="2600" dirty="0" smtClean="0"/>
              <a:t> and </a:t>
            </a:r>
            <a:r>
              <a:rPr lang="en-MY" sz="2600" dirty="0" smtClean="0">
                <a:solidFill>
                  <a:srgbClr val="FF0000"/>
                </a:solidFill>
              </a:rPr>
              <a:t>checked</a:t>
            </a:r>
            <a:r>
              <a:rPr lang="en-MY" sz="2600" dirty="0" smtClean="0"/>
              <a:t> periodically by a </a:t>
            </a:r>
            <a:r>
              <a:rPr lang="en-MY" sz="2600" dirty="0" smtClean="0">
                <a:solidFill>
                  <a:srgbClr val="FF0000"/>
                </a:solidFill>
              </a:rPr>
              <a:t>competent person</a:t>
            </a:r>
          </a:p>
          <a:p>
            <a:pPr algn="just"/>
            <a:endParaRPr lang="en-MY" sz="2400" dirty="0" smtClean="0"/>
          </a:p>
          <a:p>
            <a:pPr algn="just"/>
            <a:endParaRPr lang="en-MY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5134" y="4213601"/>
            <a:ext cx="117850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MY" sz="2600" dirty="0"/>
              <a:t>The lifejacket/buoyancy aids should be </a:t>
            </a:r>
            <a:r>
              <a:rPr lang="en-MY" sz="2600" dirty="0">
                <a:solidFill>
                  <a:srgbClr val="FF0000"/>
                </a:solidFill>
              </a:rPr>
              <a:t>properly </a:t>
            </a:r>
            <a:r>
              <a:rPr lang="en-MY" sz="2600" dirty="0" smtClean="0">
                <a:solidFill>
                  <a:srgbClr val="FF0000"/>
                </a:solidFill>
              </a:rPr>
              <a:t>maintained</a:t>
            </a:r>
          </a:p>
          <a:p>
            <a:r>
              <a:rPr lang="en-MY" sz="2600" dirty="0" smtClean="0">
                <a:solidFill>
                  <a:srgbClr val="FF0000"/>
                </a:solidFill>
              </a:rPr>
              <a:t>     </a:t>
            </a:r>
            <a:r>
              <a:rPr lang="en-MY" sz="2600" dirty="0" smtClean="0"/>
              <a:t>in </a:t>
            </a:r>
            <a:r>
              <a:rPr lang="en-MY" sz="2600" dirty="0"/>
              <a:t>a good serviceable condition according to the manufacturer’s instruction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MY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MY" sz="2600" dirty="0" smtClean="0"/>
              <a:t>The lifejacket </a:t>
            </a:r>
            <a:r>
              <a:rPr lang="en-MY" sz="2600" dirty="0"/>
              <a:t>should be </a:t>
            </a:r>
            <a:r>
              <a:rPr lang="en-MY" sz="2600" dirty="0">
                <a:solidFill>
                  <a:srgbClr val="FF0000"/>
                </a:solidFill>
              </a:rPr>
              <a:t>serviced</a:t>
            </a:r>
            <a:r>
              <a:rPr lang="en-MY" sz="2600" dirty="0"/>
              <a:t> by an </a:t>
            </a:r>
            <a:r>
              <a:rPr lang="en-MY" sz="2600" dirty="0">
                <a:solidFill>
                  <a:srgbClr val="FF0000"/>
                </a:solidFill>
              </a:rPr>
              <a:t>authorised agent </a:t>
            </a:r>
            <a:r>
              <a:rPr lang="en-MY" sz="2600" dirty="0"/>
              <a:t>at least once a year</a:t>
            </a:r>
          </a:p>
          <a:p>
            <a:endParaRPr lang="en-MY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5862" t="31353" r="37007" b="17388"/>
          <a:stretch/>
        </p:blipFill>
        <p:spPr>
          <a:xfrm>
            <a:off x="8759687" y="1137921"/>
            <a:ext cx="3307818" cy="35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" y="-248393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 rot="20844153">
            <a:off x="39217" y="167119"/>
            <a:ext cx="4637496" cy="2489799"/>
          </a:xfrm>
          <a:prstGeom prst="irregularSeal1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MY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PRECAUTION”</a:t>
            </a:r>
          </a:p>
          <a:p>
            <a:pPr algn="ctr"/>
            <a:r>
              <a:rPr lang="en-MY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!!!!!!!!!!!!!!!!</a:t>
            </a:r>
            <a:endParaRPr lang="en-MY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5"/>
          <a:srcRect l="43473" t="24581" r="26035" b="46001"/>
          <a:stretch/>
        </p:blipFill>
        <p:spPr>
          <a:xfrm>
            <a:off x="5955053" y="1393926"/>
            <a:ext cx="4560277" cy="2473570"/>
          </a:xfrm>
          <a:prstGeom prst="rect">
            <a:avLst/>
          </a:prstGeom>
          <a:ln w="127000" cap="rnd">
            <a:solidFill>
              <a:srgbClr val="66FF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Snip Diagonal Corner Rectangle 11"/>
          <p:cNvSpPr/>
          <p:nvPr/>
        </p:nvSpPr>
        <p:spPr>
          <a:xfrm>
            <a:off x="8127706" y="3927734"/>
            <a:ext cx="2747876" cy="480403"/>
          </a:xfrm>
          <a:prstGeom prst="snip2Diag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JANGAN SESEKALI BERDIRI DI BAHAGIAN BERTANDA “Y”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65583" y="3292290"/>
            <a:ext cx="4915224" cy="2390003"/>
          </a:xfrm>
          <a:prstGeom prst="wedgeRoundRectCallout">
            <a:avLst/>
          </a:prstGeom>
          <a:solidFill>
            <a:srgbClr val="0E9BAA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500" dirty="0">
                <a:solidFill>
                  <a:schemeClr val="tx1"/>
                </a:solidFill>
                <a:latin typeface="Arial Black" panose="020B0A04020102020204" pitchFamily="34" charset="0"/>
              </a:rPr>
              <a:t>Environmental conditions must be considered in the risk assessment and prior to commencing work</a:t>
            </a:r>
            <a:endParaRPr lang="en-MY" sz="15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MY" sz="15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Wind speed</a:t>
            </a:r>
            <a:endParaRPr lang="en-MY" sz="15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MY" sz="15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rainfall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MY" sz="15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Significant swell/surge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MY" sz="15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Sea level</a:t>
            </a:r>
          </a:p>
          <a:p>
            <a:pPr algn="ctr"/>
            <a:r>
              <a:rPr lang="en-MY" sz="15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The </a:t>
            </a:r>
            <a:r>
              <a:rPr lang="en-MY" sz="1500" dirty="0">
                <a:solidFill>
                  <a:schemeClr val="tx1"/>
                </a:solidFill>
                <a:latin typeface="Arial Black" panose="020B0A04020102020204" pitchFamily="34" charset="0"/>
              </a:rPr>
              <a:t>risk assessment must be reviewed </a:t>
            </a:r>
            <a:endParaRPr lang="en-MY" sz="15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MY" sz="15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if </a:t>
            </a:r>
            <a:r>
              <a:rPr lang="en-MY" sz="1500" dirty="0">
                <a:solidFill>
                  <a:schemeClr val="tx1"/>
                </a:solidFill>
                <a:latin typeface="Arial Black" panose="020B0A04020102020204" pitchFamily="34" charset="0"/>
              </a:rPr>
              <a:t>conditions change</a:t>
            </a:r>
            <a:endParaRPr lang="en-MY" sz="15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179213" y="4329277"/>
            <a:ext cx="4314091" cy="2463487"/>
          </a:xfrm>
          <a:prstGeom prst="horizontalScroll">
            <a:avLst/>
          </a:prstGeom>
          <a:solidFill>
            <a:srgbClr val="FC6C6F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“Work </a:t>
            </a:r>
            <a:r>
              <a:rPr lang="en-MY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should not commence where the environmental conditions pose a significant risk to the health and safety of personnel</a:t>
            </a:r>
            <a:r>
              <a:rPr lang="en-MY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.”</a:t>
            </a:r>
            <a:endParaRPr lang="en-MY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106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7882" y="128789"/>
            <a:ext cx="7611414" cy="882029"/>
          </a:xfrm>
          <a:prstGeom prst="roundRect">
            <a:avLst>
              <a:gd name="adj" fmla="val 23354"/>
            </a:avLst>
          </a:prstGeom>
          <a:blipFill>
            <a:blip r:embed="rId5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SAFE USE OF LIFTING APPLIANCES/MOBILE PLANT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5218" t="23755" r="41195" b="51498"/>
          <a:stretch/>
        </p:blipFill>
        <p:spPr>
          <a:xfrm>
            <a:off x="6806249" y="3418159"/>
            <a:ext cx="4823506" cy="3232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437881" y="1279475"/>
            <a:ext cx="114922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600" dirty="0"/>
              <a:t>▲ Lifting </a:t>
            </a:r>
            <a:r>
              <a:rPr lang="en-MY" sz="2600" dirty="0" smtClean="0"/>
              <a:t>appliances </a:t>
            </a:r>
            <a:r>
              <a:rPr lang="en-MY" sz="2600" dirty="0"/>
              <a:t>should be tested and examined by a competent </a:t>
            </a:r>
            <a:r>
              <a:rPr lang="en-MY" sz="2600" dirty="0" smtClean="0"/>
              <a:t>examiner</a:t>
            </a:r>
          </a:p>
          <a:p>
            <a:pPr algn="just"/>
            <a:endParaRPr lang="en-MY" sz="2400" dirty="0" smtClean="0"/>
          </a:p>
          <a:p>
            <a:pPr algn="just"/>
            <a:r>
              <a:rPr lang="en-MY" sz="2600" dirty="0" smtClean="0"/>
              <a:t>▲ </a:t>
            </a:r>
            <a:r>
              <a:rPr lang="en-MY" sz="2600" dirty="0"/>
              <a:t>Lifting appliances/mobile plant should be operated by qualified </a:t>
            </a:r>
            <a:r>
              <a:rPr lang="en-MY" sz="2600" dirty="0" smtClean="0"/>
              <a:t>operators</a:t>
            </a:r>
          </a:p>
          <a:p>
            <a:pPr algn="just"/>
            <a:endParaRPr lang="en-MY" sz="2400" dirty="0" smtClean="0"/>
          </a:p>
          <a:p>
            <a:pPr algn="just"/>
            <a:r>
              <a:rPr lang="en-MY" sz="2600" dirty="0"/>
              <a:t>▲ Lifting appliances/mobile plant </a:t>
            </a:r>
            <a:r>
              <a:rPr lang="en-MY" sz="2600" dirty="0" smtClean="0"/>
              <a:t>should </a:t>
            </a:r>
            <a:r>
              <a:rPr lang="en-MY" sz="2600" dirty="0"/>
              <a:t>be properly maintained in safe working order.</a:t>
            </a:r>
            <a:endParaRPr lang="en-MY" sz="2600" dirty="0" smtClean="0"/>
          </a:p>
          <a:p>
            <a:pPr algn="just"/>
            <a:endParaRPr lang="en-MY" sz="2000" dirty="0" smtClean="0"/>
          </a:p>
          <a:p>
            <a:pPr algn="just"/>
            <a:endParaRPr lang="en-MY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1" y="3418159"/>
            <a:ext cx="4728496" cy="3320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72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-396240" y="-106521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4851" y="1322981"/>
            <a:ext cx="115953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600" dirty="0"/>
              <a:t>▲ </a:t>
            </a:r>
            <a:r>
              <a:rPr lang="en-MY" sz="2600" dirty="0" smtClean="0"/>
              <a:t>No </a:t>
            </a:r>
            <a:r>
              <a:rPr lang="en-MY" sz="2600" dirty="0"/>
              <a:t>lifting appliance/mobile </a:t>
            </a:r>
            <a:r>
              <a:rPr lang="en-MY" sz="2600"/>
              <a:t>plant </a:t>
            </a:r>
            <a:r>
              <a:rPr lang="en-MY" sz="2600" smtClean="0"/>
              <a:t> </a:t>
            </a:r>
            <a:r>
              <a:rPr lang="en-MY" sz="2600" dirty="0"/>
              <a:t>should be loaded beyond its safe working load.</a:t>
            </a:r>
            <a:endParaRPr lang="en-MY" sz="2600" dirty="0">
              <a:solidFill>
                <a:srgbClr val="FF0000"/>
              </a:solidFill>
            </a:endParaRPr>
          </a:p>
          <a:p>
            <a:pPr algn="just"/>
            <a:endParaRPr lang="en-MY" sz="1200" dirty="0"/>
          </a:p>
          <a:p>
            <a:pPr algn="just"/>
            <a:r>
              <a:rPr lang="en-MY" sz="2600" dirty="0" smtClean="0"/>
              <a:t>▲ </a:t>
            </a:r>
            <a:r>
              <a:rPr lang="en-MY" sz="2600" dirty="0"/>
              <a:t>Lifting appliances on vessels should be fixed and securely anchored.</a:t>
            </a:r>
            <a:r>
              <a:rPr lang="en-MY" sz="2400" dirty="0"/>
              <a:t> </a:t>
            </a:r>
            <a:endParaRPr lang="en-MY" sz="2400" dirty="0" smtClean="0"/>
          </a:p>
          <a:p>
            <a:pPr algn="just"/>
            <a:endParaRPr lang="en-MY" sz="1200" dirty="0"/>
          </a:p>
          <a:p>
            <a:pPr algn="just"/>
            <a:r>
              <a:rPr lang="en-MY" sz="2600" dirty="0"/>
              <a:t>▲ Lifting appliances/mobile plant should be kept away from dangerous locations such as openings, edges close to water</a:t>
            </a:r>
            <a:r>
              <a:rPr lang="en-MY" sz="26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24" y="5171555"/>
            <a:ext cx="2984917" cy="150925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02" y="5184581"/>
            <a:ext cx="1980045" cy="14832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99" y="5184728"/>
            <a:ext cx="1980045" cy="14832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71" y="5177146"/>
            <a:ext cx="1980044" cy="14832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1" y="5180824"/>
            <a:ext cx="1980412" cy="148347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37882" y="128789"/>
            <a:ext cx="7611414" cy="882029"/>
          </a:xfrm>
          <a:prstGeom prst="roundRect">
            <a:avLst>
              <a:gd name="adj" fmla="val 23354"/>
            </a:avLst>
          </a:prstGeom>
          <a:blipFill>
            <a:blip r:embed="rId10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SAFE USE OF LIFTING APPLIANCES/MOBILE PLANT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97" y="3903987"/>
            <a:ext cx="2793600" cy="2095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16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-290130" y="119180"/>
            <a:ext cx="71189" cy="15127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02" y="3871085"/>
            <a:ext cx="2793600" cy="209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92" y="1808787"/>
            <a:ext cx="2793600" cy="209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92" y="1808787"/>
            <a:ext cx="2793600" cy="209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97" y="3883673"/>
            <a:ext cx="2793600" cy="209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08" y="1808787"/>
            <a:ext cx="2793600" cy="209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4" y="1799117"/>
            <a:ext cx="2793748" cy="20953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25229" y="2504398"/>
            <a:ext cx="6941542" cy="1514392"/>
          </a:xfrm>
          <a:prstGeom prst="ribbon2">
            <a:avLst>
              <a:gd name="adj1" fmla="val 14966"/>
              <a:gd name="adj2" fmla="val 62616"/>
            </a:avLst>
          </a:prstGeom>
          <a:noFill/>
          <a:ln>
            <a:solidFill>
              <a:srgbClr val="0E9BA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MY" dirty="0" smtClean="0">
                <a:solidFill>
                  <a:srgbClr val="FC6C6F"/>
                </a:solidFill>
                <a:latin typeface="Courgette" panose="02000603070400060004" pitchFamily="2" charset="0"/>
              </a:rPr>
              <a:t>THANK YOU FOR LISTENING</a:t>
            </a:r>
          </a:p>
          <a:p>
            <a:pPr algn="ctr">
              <a:lnSpc>
                <a:spcPct val="100000"/>
              </a:lnSpc>
            </a:pPr>
            <a:r>
              <a:rPr lang="en-MY" sz="1050" dirty="0">
                <a:latin typeface="Arial Rounded MT Bold" panose="020F0704030504030204" pitchFamily="34" charset="0"/>
              </a:rPr>
              <a:t>Safety is everyone's business</a:t>
            </a:r>
          </a:p>
        </p:txBody>
      </p:sp>
    </p:spTree>
    <p:extLst>
      <p:ext uri="{BB962C8B-B14F-4D97-AF65-F5344CB8AC3E}">
        <p14:creationId xmlns:p14="http://schemas.microsoft.com/office/powerpoint/2010/main" val="32608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chef.bbc.co.uk/corporate2/images/width/live/p0/46/lw/p046lwdq.jpg/6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33" y="1305459"/>
            <a:ext cx="6224826" cy="3491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1"/>
          <p:cNvSpPr/>
          <p:nvPr/>
        </p:nvSpPr>
        <p:spPr>
          <a:xfrm>
            <a:off x="2087926" y="4736309"/>
            <a:ext cx="7899449" cy="1384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MY" sz="2400" dirty="0" smtClean="0">
                <a:ln>
                  <a:solidFill>
                    <a:sysClr val="windowText" lastClr="000000"/>
                  </a:solidFill>
                </a:ln>
              </a:rPr>
              <a:t>	</a:t>
            </a:r>
            <a:r>
              <a:rPr lang="en-MY" sz="2000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 purpose of these is </a:t>
            </a:r>
            <a:r>
              <a:rPr lang="en-MY" sz="2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MY" sz="2000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MY" sz="2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define the safe operating procedures in a manner that informs and instructs employees </a:t>
            </a:r>
            <a:r>
              <a:rPr lang="en-MY" sz="2000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MY" sz="2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 key health and safety points and controls to remember when </a:t>
            </a:r>
            <a:r>
              <a:rPr lang="en-MY" sz="2000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working over or </a:t>
            </a:r>
            <a:r>
              <a:rPr lang="en-MY" sz="2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near water.</a:t>
            </a:r>
            <a:endParaRPr lang="en-MY" sz="2000" dirty="0" smtClean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792" y="1623263"/>
            <a:ext cx="51751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SAFETY GUIDE WORK </a:t>
            </a:r>
            <a:endParaRPr lang="en-MY" sz="44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MY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NEAR THE WATER</a:t>
            </a:r>
            <a:endParaRPr lang="en-MY" sz="44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021" t="21582" r="51092" b="21676"/>
          <a:stretch/>
        </p:blipFill>
        <p:spPr>
          <a:xfrm>
            <a:off x="682581" y="1256963"/>
            <a:ext cx="10959920" cy="53230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81430" y="474144"/>
            <a:ext cx="6567866" cy="536674"/>
          </a:xfrm>
          <a:prstGeom prst="roundRect">
            <a:avLst>
              <a:gd name="adj" fmla="val 23354"/>
            </a:avLst>
          </a:prstGeom>
          <a:blipFill>
            <a:blip r:embed="rId7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IS WORKING NEAR WATER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81430" y="1654274"/>
            <a:ext cx="9601200" cy="2324637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MY" dirty="0" smtClean="0"/>
              <a:t>		</a:t>
            </a:r>
            <a:r>
              <a:rPr lang="en-MY" sz="3600" b="1" dirty="0" smtClean="0">
                <a:solidFill>
                  <a:schemeClr val="bg1">
                    <a:lumMod val="85000"/>
                  </a:schemeClr>
                </a:solidFill>
              </a:rPr>
              <a:t>Working </a:t>
            </a:r>
            <a:r>
              <a:rPr lang="en-MY" sz="3600" b="1" dirty="0">
                <a:solidFill>
                  <a:schemeClr val="bg1">
                    <a:lumMod val="85000"/>
                  </a:schemeClr>
                </a:solidFill>
              </a:rPr>
              <a:t>on or near bodies of water, including swimming pools, lakes, rivers, canals, quaysides and </a:t>
            </a:r>
            <a:r>
              <a:rPr lang="en-MY" sz="3600" b="1" dirty="0" smtClean="0">
                <a:solidFill>
                  <a:schemeClr val="bg1">
                    <a:lumMod val="85000"/>
                  </a:schemeClr>
                </a:solidFill>
              </a:rPr>
              <a:t>ports</a:t>
            </a:r>
            <a:endParaRPr lang="en-MY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81430" y="474144"/>
            <a:ext cx="4893612" cy="536673"/>
          </a:xfrm>
          <a:prstGeom prst="roundRect">
            <a:avLst>
              <a:gd name="adj" fmla="val 23354"/>
            </a:avLst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ARE THE RISK ?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145136" y="1234481"/>
            <a:ext cx="11953079" cy="7423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MY" sz="2400" dirty="0" smtClean="0"/>
              <a:t>hazard that need to be considered when working on or near water. </a:t>
            </a:r>
          </a:p>
          <a:p>
            <a:pPr marL="0" indent="0" algn="ctr">
              <a:buNone/>
            </a:pPr>
            <a:r>
              <a:rPr lang="en-MY" sz="2400" dirty="0" smtClean="0"/>
              <a:t>These include both safety and potential health issues. May include 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8" y="2201071"/>
            <a:ext cx="3274046" cy="24523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r="11959"/>
          <a:stretch/>
        </p:blipFill>
        <p:spPr>
          <a:xfrm>
            <a:off x="8039269" y="1976784"/>
            <a:ext cx="3747752" cy="24201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40180" y="4932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218898" y="4773119"/>
            <a:ext cx="3390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Slip or trip at the water’s edge, on pontoons, quaysides, when crossing boats and falling into water or drowning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8234" y="4636188"/>
            <a:ext cx="269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Exposed to West Nile Virus</a:t>
            </a:r>
            <a:endParaRPr lang="en-MY" dirty="0"/>
          </a:p>
        </p:txBody>
      </p:sp>
      <p:sp>
        <p:nvSpPr>
          <p:cNvPr id="18" name="TextBox 17"/>
          <p:cNvSpPr txBox="1"/>
          <p:nvPr/>
        </p:nvSpPr>
        <p:spPr>
          <a:xfrm>
            <a:off x="4298816" y="2102087"/>
            <a:ext cx="3091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Vehicles, support, grips equipment falling into the water from unmarked edges, docksides, harbour walls and unstable banks </a:t>
            </a:r>
            <a:r>
              <a:rPr lang="en-MY" dirty="0" err="1"/>
              <a:t>etc</a:t>
            </a:r>
            <a:endParaRPr lang="en-MY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l="8134" t="41685" r="69894" b="12095"/>
          <a:stretch/>
        </p:blipFill>
        <p:spPr>
          <a:xfrm>
            <a:off x="4505253" y="3579415"/>
            <a:ext cx="2678806" cy="31682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9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5</a:t>
            </a:fld>
            <a:endParaRPr lang="en-MY"/>
          </a:p>
        </p:txBody>
      </p:sp>
      <p:sp>
        <p:nvSpPr>
          <p:cNvPr id="5" name="Rounded Rectangle 4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electrical hazards by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80" y="1863613"/>
            <a:ext cx="3194596" cy="269357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86" y="3427627"/>
            <a:ext cx="3554569" cy="22591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3889" y="4557192"/>
            <a:ext cx="3293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Extreme weather (exposure to direct sunlight/ heat, cold).</a:t>
            </a:r>
          </a:p>
          <a:p>
            <a:pPr algn="ctr"/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8584800" y="4481020"/>
            <a:ext cx="276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Electric shock from use of electrical equipment.</a:t>
            </a:r>
          </a:p>
          <a:p>
            <a:pPr algn="ctr"/>
            <a:endParaRPr lang="en-MY" dirty="0"/>
          </a:p>
        </p:txBody>
      </p:sp>
      <p:sp>
        <p:nvSpPr>
          <p:cNvPr id="13" name="TextBox 12"/>
          <p:cNvSpPr txBox="1"/>
          <p:nvPr/>
        </p:nvSpPr>
        <p:spPr>
          <a:xfrm>
            <a:off x="4677222" y="2504297"/>
            <a:ext cx="264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Infections from rats’ urine </a:t>
            </a:r>
            <a:r>
              <a:rPr lang="en-MY" dirty="0" smtClean="0"/>
              <a:t>(</a:t>
            </a:r>
            <a:r>
              <a:rPr lang="en-MY" dirty="0"/>
              <a:t>Leptospirosis).</a:t>
            </a:r>
          </a:p>
          <a:p>
            <a:pPr algn="ctr"/>
            <a:endParaRPr lang="en-MY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803" t="14255" r="51831" b="21489"/>
          <a:stretch/>
        </p:blipFill>
        <p:spPr>
          <a:xfrm>
            <a:off x="533889" y="1863613"/>
            <a:ext cx="3287128" cy="26766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481430" y="474144"/>
            <a:ext cx="4893612" cy="536673"/>
          </a:xfrm>
          <a:prstGeom prst="roundRect">
            <a:avLst>
              <a:gd name="adj" fmla="val 23354"/>
            </a:avLst>
          </a:prstGeom>
          <a:blipFill>
            <a:blip r:embed="rId7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ARE THE RISK ?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6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7127" r="1703" b="22031"/>
          <a:stretch/>
        </p:blipFill>
        <p:spPr>
          <a:xfrm>
            <a:off x="353315" y="1387059"/>
            <a:ext cx="11216897" cy="526407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81430" y="474144"/>
            <a:ext cx="6567866" cy="536674"/>
          </a:xfrm>
          <a:prstGeom prst="roundRect">
            <a:avLst>
              <a:gd name="adj" fmla="val 23354"/>
            </a:avLst>
          </a:prstGeom>
          <a:blipFill>
            <a:blip r:embed="rId7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SAFE SYSTEM OF WORK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1876" y="1831260"/>
            <a:ext cx="7911549" cy="163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dirty="0" smtClean="0">
                <a:solidFill>
                  <a:srgbClr val="3207CF"/>
                </a:solidFill>
                <a:latin typeface="Bowlby One SC" panose="02000505060000020004" pitchFamily="2" charset="0"/>
              </a:rPr>
              <a:t>How do we reduce </a:t>
            </a:r>
          </a:p>
          <a:p>
            <a:pPr algn="ctr"/>
            <a:r>
              <a:rPr lang="en-MY" sz="4000" dirty="0" smtClean="0">
                <a:solidFill>
                  <a:srgbClr val="3207CF"/>
                </a:solidFill>
                <a:latin typeface="Bowlby One SC" panose="02000505060000020004" pitchFamily="2" charset="0"/>
              </a:rPr>
              <a:t>health &amp; safety risks when working near water</a:t>
            </a:r>
          </a:p>
          <a:p>
            <a:pPr algn="ctr"/>
            <a:endParaRPr lang="en-MY" sz="4000" dirty="0">
              <a:solidFill>
                <a:srgbClr val="3207CF"/>
              </a:solidFill>
              <a:latin typeface="Bowlby One SC" panose="02000505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7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81430" y="474144"/>
            <a:ext cx="6567866" cy="536674"/>
          </a:xfrm>
          <a:prstGeom prst="roundRect">
            <a:avLst>
              <a:gd name="adj" fmla="val 23354"/>
            </a:avLst>
          </a:prstGeom>
          <a:blipFill>
            <a:blip r:embed="rId5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SAFE SYSTEM OF WORK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33090037"/>
              </p:ext>
            </p:extLst>
          </p:nvPr>
        </p:nvGraphicFramePr>
        <p:xfrm>
          <a:off x="589647" y="1278486"/>
          <a:ext cx="11206112" cy="541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172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6091" t="38680" r="28380" b="36332"/>
          <a:stretch/>
        </p:blipFill>
        <p:spPr>
          <a:xfrm>
            <a:off x="1841101" y="2386292"/>
            <a:ext cx="8393100" cy="25899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8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6366" y="1278486"/>
            <a:ext cx="11543801" cy="52124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MY" sz="2600" dirty="0" smtClean="0"/>
              <a:t>The </a:t>
            </a:r>
            <a:r>
              <a:rPr lang="en-MY" sz="2600" dirty="0"/>
              <a:t>controls will vary depending on the work and situation involved and may include the </a:t>
            </a:r>
            <a:r>
              <a:rPr lang="en-MY" sz="2600" dirty="0" smtClean="0"/>
              <a:t>following 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MY" sz="105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MY" dirty="0" smtClean="0"/>
              <a:t> </a:t>
            </a:r>
            <a:r>
              <a:rPr lang="en-MY" sz="2600" dirty="0"/>
              <a:t>There must be an emergency plan, including provision for rescue and contact, if necessary, with the emergency services.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MY" sz="26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MY" sz="2600" dirty="0" smtClean="0"/>
              <a:t>Working </a:t>
            </a:r>
            <a:r>
              <a:rPr lang="en-MY" sz="2600" dirty="0"/>
              <a:t>with a partner or team when working around </a:t>
            </a:r>
            <a:r>
              <a:rPr lang="en-MY" sz="2600" dirty="0" smtClean="0"/>
              <a:t>or on water.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MY" sz="12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MY" dirty="0" smtClean="0"/>
              <a:t> </a:t>
            </a:r>
            <a:r>
              <a:rPr lang="en-MY" sz="2600" dirty="0" smtClean="0"/>
              <a:t>Communication </a:t>
            </a:r>
            <a:r>
              <a:rPr lang="en-MY" sz="2600" dirty="0"/>
              <a:t>devices are necessary, and they must be waterproof, suitable to the area of operation and tested before work commences</a:t>
            </a:r>
            <a:r>
              <a:rPr lang="en-MY" sz="26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MY" sz="12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MY" dirty="0" smtClean="0"/>
              <a:t> </a:t>
            </a:r>
            <a:r>
              <a:rPr lang="en-MY" dirty="0"/>
              <a:t>Be aware of soft shoulders on edge of the </a:t>
            </a:r>
            <a:r>
              <a:rPr lang="en-MY" dirty="0" smtClean="0"/>
              <a:t>water</a:t>
            </a:r>
            <a:endParaRPr lang="en-MY" sz="12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81430" y="474144"/>
            <a:ext cx="4893612" cy="536673"/>
          </a:xfrm>
          <a:prstGeom prst="roundRect">
            <a:avLst>
              <a:gd name="adj" fmla="val 23354"/>
            </a:avLst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CONTROL MEASURE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9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5015231" y="5015066"/>
            <a:ext cx="6478073" cy="1596980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FF0000"/>
                </a:solidFill>
                <a:latin typeface="Bowlby One SC" panose="02000505060000020004" pitchFamily="2" charset="0"/>
              </a:rPr>
              <a:t>Work on water can be very risky and only by adequate risk assessment will injuries, deaths and tragedies be </a:t>
            </a:r>
            <a:r>
              <a:rPr lang="en-MY" dirty="0" smtClean="0">
                <a:solidFill>
                  <a:srgbClr val="FF0000"/>
                </a:solidFill>
                <a:latin typeface="Bowlby One SC" panose="02000505060000020004" pitchFamily="2" charset="0"/>
              </a:rPr>
              <a:t>prevented.</a:t>
            </a:r>
            <a:endParaRPr lang="en-MY" dirty="0">
              <a:solidFill>
                <a:srgbClr val="FF0000"/>
              </a:solidFill>
              <a:latin typeface="Bowlby One SC" panose="0200050506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37" y="1278487"/>
            <a:ext cx="11785030" cy="437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MY" sz="2600" dirty="0"/>
              <a:t>All electrical installations and equipment should </a:t>
            </a:r>
            <a:r>
              <a:rPr lang="en-MY" sz="2600" dirty="0" smtClean="0"/>
              <a:t>be maintained </a:t>
            </a:r>
            <a:r>
              <a:rPr lang="en-MY" sz="2600" dirty="0"/>
              <a:t>to prevent the risk of danger from electric shock or burns</a:t>
            </a:r>
            <a:r>
              <a:rPr lang="en-MY" sz="2800" dirty="0"/>
              <a:t>. </a:t>
            </a:r>
            <a:endParaRPr lang="en-MY" sz="2800" dirty="0" smtClean="0"/>
          </a:p>
          <a:p>
            <a:pPr marL="457200" lvl="0" indent="-457200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MY" sz="2800" dirty="0">
                <a:solidFill>
                  <a:srgbClr val="191B0E"/>
                </a:solidFill>
              </a:rPr>
              <a:t>As necessary, guard rails to prevent falling into water are required, </a:t>
            </a:r>
            <a:r>
              <a:rPr lang="en-MY" sz="2800" dirty="0" err="1">
                <a:solidFill>
                  <a:srgbClr val="191B0E"/>
                </a:solidFill>
              </a:rPr>
              <a:t>eg</a:t>
            </a:r>
            <a:r>
              <a:rPr lang="en-MY" sz="2800" dirty="0">
                <a:solidFill>
                  <a:srgbClr val="191B0E"/>
                </a:solidFill>
              </a:rPr>
              <a:t> on </a:t>
            </a:r>
            <a:r>
              <a:rPr lang="en-MY" sz="2800" dirty="0" smtClean="0">
                <a:solidFill>
                  <a:srgbClr val="191B0E"/>
                </a:solidFill>
              </a:rPr>
              <a:t>walkways and </a:t>
            </a:r>
            <a:r>
              <a:rPr lang="en-MY" sz="2800" dirty="0">
                <a:solidFill>
                  <a:srgbClr val="191B0E"/>
                </a:solidFill>
              </a:rPr>
              <a:t>platforms</a:t>
            </a:r>
            <a:r>
              <a:rPr lang="en-MY" sz="3200" dirty="0">
                <a:solidFill>
                  <a:srgbClr val="191B0E"/>
                </a:solidFill>
              </a:rPr>
              <a:t>. </a:t>
            </a:r>
          </a:p>
          <a:p>
            <a:pPr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endParaRPr lang="en-MY" sz="1200" dirty="0" smtClean="0"/>
          </a:p>
          <a:p>
            <a:pPr marL="457200" lvl="0" indent="-457200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MY" sz="2800" dirty="0" smtClean="0">
                <a:solidFill>
                  <a:srgbClr val="191B0E"/>
                </a:solidFill>
              </a:rPr>
              <a:t>Workers </a:t>
            </a:r>
            <a:r>
              <a:rPr lang="en-MY" sz="2800" dirty="0">
                <a:solidFill>
                  <a:srgbClr val="191B0E"/>
                </a:solidFill>
              </a:rPr>
              <a:t>must know how to use rescue equipment such as “pole &amp; life hook” and “ring buoy”; this can be demonstrated by </a:t>
            </a:r>
            <a:r>
              <a:rPr lang="en-MY" sz="2800" dirty="0" smtClean="0">
                <a:solidFill>
                  <a:srgbClr val="191B0E"/>
                </a:solidFill>
              </a:rPr>
              <a:t>certificated person.</a:t>
            </a:r>
          </a:p>
          <a:p>
            <a:pPr marL="171450" lvl="0" indent="-171450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en-MY" sz="1200" dirty="0">
              <a:solidFill>
                <a:srgbClr val="191B0E"/>
              </a:solidFill>
            </a:endParaRPr>
          </a:p>
          <a:p>
            <a:pPr marL="457200" lvl="0" indent="-457200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MY" sz="2600" dirty="0">
                <a:solidFill>
                  <a:srgbClr val="191B0E"/>
                </a:solidFill>
              </a:rPr>
              <a:t>Training and supervision are an essential part of adequate control measures</a:t>
            </a:r>
            <a:r>
              <a:rPr lang="en-MY" sz="2600" dirty="0" smtClean="0">
                <a:solidFill>
                  <a:srgbClr val="191B0E"/>
                </a:solidFill>
              </a:rPr>
              <a:t>.</a:t>
            </a:r>
          </a:p>
          <a:p>
            <a:pPr lvl="0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endParaRPr lang="en-MY" sz="1200" dirty="0">
              <a:solidFill>
                <a:srgbClr val="191B0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81430" y="474144"/>
            <a:ext cx="4893612" cy="536673"/>
          </a:xfrm>
          <a:prstGeom prst="roundRect">
            <a:avLst>
              <a:gd name="adj" fmla="val 23354"/>
            </a:avLst>
          </a:prstGeom>
          <a:blipFill>
            <a:blip r:embed="rId5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0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CONTROL MEASURE</a:t>
            </a:r>
            <a:endParaRPr lang="en-MY" sz="30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5662</TotalTime>
  <Words>659</Words>
  <Application>Microsoft Office PowerPoint</Application>
  <PresentationFormat>Widescreen</PresentationFormat>
  <Paragraphs>111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Arial Rounded MT Bold</vt:lpstr>
      <vt:lpstr>Berlin Sans FB Demi</vt:lpstr>
      <vt:lpstr>Bowlby One SC</vt:lpstr>
      <vt:lpstr>Calibri</vt:lpstr>
      <vt:lpstr>Calibri Light</vt:lpstr>
      <vt:lpstr>Cambria</vt:lpstr>
      <vt:lpstr>Cambria Math</vt:lpstr>
      <vt:lpstr>Courgette</vt:lpstr>
      <vt:lpstr>Franklin Gothic Book</vt:lpstr>
      <vt:lpstr>Wingdings</vt:lpstr>
      <vt:lpstr>Office Theme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ACER</cp:lastModifiedBy>
  <cp:revision>188</cp:revision>
  <cp:lastPrinted>2016-06-24T04:19:21Z</cp:lastPrinted>
  <dcterms:created xsi:type="dcterms:W3CDTF">2016-06-23T08:55:35Z</dcterms:created>
  <dcterms:modified xsi:type="dcterms:W3CDTF">2018-08-06T00:07:37Z</dcterms:modified>
</cp:coreProperties>
</file>